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embeddings/oleObject1.bin" ContentType="application/vnd.openxmlformats-officedocument.oleObject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embeddings/oleObject2.bin" ContentType="application/vnd.openxmlformats-officedocument.oleObject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embeddings/oleObject3.bin" ContentType="application/vnd.openxmlformats-officedocument.oleObject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embeddings/oleObject4.bin" ContentType="application/vnd.openxmlformats-officedocument.oleObject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  <p:sldMasterId id="2147483718" r:id="rId2"/>
  </p:sldMasterIdLst>
  <p:notesMasterIdLst>
    <p:notesMasterId r:id="rId9"/>
  </p:notesMasterIdLst>
  <p:sldIdLst>
    <p:sldId id="256" r:id="rId3"/>
    <p:sldId id="261" r:id="rId4"/>
    <p:sldId id="262" r:id="rId5"/>
    <p:sldId id="263" r:id="rId6"/>
    <p:sldId id="264" r:id="rId7"/>
    <p:sldId id="265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>
        <p:scale>
          <a:sx n="81" d="100"/>
          <a:sy n="81" d="100"/>
        </p:scale>
        <p:origin x="-8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Feuille_Microsoft_Excel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Feuille_Microsoft_Excel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Feuille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3522632"/>
        <c:axId val="2113487064"/>
      </c:barChart>
      <c:catAx>
        <c:axId val="21135226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2113487064"/>
        <c:crosses val="autoZero"/>
        <c:auto val="1"/>
        <c:lblAlgn val="ctr"/>
        <c:lblOffset val="100"/>
        <c:noMultiLvlLbl val="0"/>
      </c:catAx>
      <c:valAx>
        <c:axId val="211348706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113522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vert="horz"/>
          <a:lstStyle/>
          <a:p>
            <a:pPr>
              <a:defRPr sz="2000"/>
            </a:pPr>
            <a:r>
              <a:rPr lang="fr-FR" sz="2000"/>
              <a:t>Série L - Poursuite d'études - Promo 2017</a:t>
            </a:r>
          </a:p>
        </c:rich>
      </c:tx>
      <c:layout>
        <c:manualLayout>
          <c:xMode val="edge"/>
          <c:yMode val="edge"/>
          <c:x val="0.198849043456913"/>
          <c:y val="0.01904761904761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20774602614713"/>
          <c:y val="0.0796551724137931"/>
          <c:w val="0.399037635862402"/>
          <c:h val="0.835168612544122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'Série L'!$A$1:$A$15</c:f>
              <c:strCache>
                <c:ptCount val="15"/>
                <c:pt idx="0">
                  <c:v>Université Toulouse 2 Jean Jaurés - Langues étrangères appliquées</c:v>
                </c:pt>
                <c:pt idx="1">
                  <c:v>BTS Communication, BTS Notariat-Lycée Toulouse-Lautrec et Ozenne</c:v>
                </c:pt>
                <c:pt idx="2">
                  <c:v>Institut Catholique de Toulouse - Langues étrangères appliquées</c:v>
                </c:pt>
                <c:pt idx="3">
                  <c:v>Université Toulouse 1 Capitole - Droit </c:v>
                </c:pt>
                <c:pt idx="4">
                  <c:v>Institut Catholique de Toulouse - Arts </c:v>
                </c:pt>
                <c:pt idx="5">
                  <c:v>Université Toulouse 2 Jean Jaurés - Musicologie</c:v>
                </c:pt>
                <c:pt idx="6">
                  <c:v>Institut Catholique de Toulouse  - Histoire </c:v>
                </c:pt>
                <c:pt idx="7">
                  <c:v>Université Toulouse 2 Jean Jaurés - Information et communication </c:v>
                </c:pt>
                <c:pt idx="8">
                  <c:v>Prépa Ciné - Lycée Saliège</c:v>
                </c:pt>
                <c:pt idx="9">
                  <c:v>Université Toulouse 2 Jean Jaurés  - Psychologie </c:v>
                </c:pt>
                <c:pt idx="10">
                  <c:v>Institut Catholique de Toulouse  - Psychologie </c:v>
                </c:pt>
                <c:pt idx="11">
                  <c:v>Bachelor Motion Graphics Design à l'ESMA Toulouse</c:v>
                </c:pt>
                <c:pt idx="12">
                  <c:v>Université Toulouse 2 Jean Jaurés - Sociologie </c:v>
                </c:pt>
                <c:pt idx="13">
                  <c:v>MANA (Mise à niveau Arts Appliqués) à l'ESMA (Ecole Superieure des Métiers Artistiques) de Toulouse</c:v>
                </c:pt>
                <c:pt idx="14">
                  <c:v>Université de Brest - Histoire de l'art et archéologie </c:v>
                </c:pt>
              </c:strCache>
            </c:strRef>
          </c:cat>
          <c:val>
            <c:numRef>
              <c:f>'Série L'!$B$1:$B$15</c:f>
              <c:numCache>
                <c:formatCode>General</c:formatCode>
                <c:ptCount val="15"/>
                <c:pt idx="0">
                  <c:v>2.0</c:v>
                </c:pt>
                <c:pt idx="1">
                  <c:v>2.0</c:v>
                </c:pt>
                <c:pt idx="2">
                  <c:v>1.0</c:v>
                </c:pt>
                <c:pt idx="3">
                  <c:v>5.0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2.0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51-4A3E-AAE7-43CD6680FB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2110544552"/>
        <c:axId val="2110392840"/>
      </c:barChart>
      <c:catAx>
        <c:axId val="2110544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200" b="1"/>
            </a:pPr>
            <a:endParaRPr lang="fr-FR"/>
          </a:p>
        </c:txPr>
        <c:crossAx val="2110392840"/>
        <c:crosses val="autoZero"/>
        <c:auto val="1"/>
        <c:lblAlgn val="ctr"/>
        <c:lblOffset val="100"/>
        <c:noMultiLvlLbl val="0"/>
      </c:catAx>
      <c:valAx>
        <c:axId val="211039284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fr-FR"/>
          </a:p>
        </c:txPr>
        <c:crossAx val="2110544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3407848"/>
        <c:axId val="2113402184"/>
      </c:barChart>
      <c:catAx>
        <c:axId val="21134078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2113402184"/>
        <c:crosses val="autoZero"/>
        <c:auto val="1"/>
        <c:lblAlgn val="ctr"/>
        <c:lblOffset val="100"/>
        <c:noMultiLvlLbl val="0"/>
      </c:catAx>
      <c:valAx>
        <c:axId val="211340218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113407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Série ES- Poursuite d'études- Promo 2017</a:t>
            </a: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cat>
            <c:strRef>
              <c:f>'Série ES'!$A$1:$A$23</c:f>
              <c:strCache>
                <c:ptCount val="23"/>
                <c:pt idx="0">
                  <c:v>IUT Techniques de commercialisation Rodez- Toulouse-Figeac</c:v>
                </c:pt>
                <c:pt idx="1">
                  <c:v>Université Capitole - Economie</c:v>
                </c:pt>
                <c:pt idx="2">
                  <c:v>Université Capitole - Champollion Albi - Droit</c:v>
                </c:pt>
                <c:pt idx="3">
                  <c:v>Institut Catholique de Toulouse - Droit</c:v>
                </c:pt>
                <c:pt idx="4">
                  <c:v>Institut Catholique de Toulouse - Licence de Communication Euro</c:v>
                </c:pt>
                <c:pt idx="5">
                  <c:v>Université Jean Jaures - LEA - Histoire</c:v>
                </c:pt>
                <c:pt idx="6">
                  <c:v>Institut Catholique Toulouse - LEA</c:v>
                </c:pt>
                <c:pt idx="7">
                  <c:v>Université Anglaise - Bachelor USA</c:v>
                </c:pt>
                <c:pt idx="8">
                  <c:v>Université Capitole - Double Licence Droit-Economie</c:v>
                </c:pt>
                <c:pt idx="9">
                  <c:v>Année O pour préparer PACES</c:v>
                </c:pt>
                <c:pt idx="10">
                  <c:v>BTS MUC - Assitant de gestion PME - Saliège-Limayrac</c:v>
                </c:pt>
                <c:pt idx="11">
                  <c:v>Gap Year </c:v>
                </c:pt>
                <c:pt idx="12">
                  <c:v>Prépa HEC- ECE - Saliège</c:v>
                </c:pt>
                <c:pt idx="13">
                  <c:v>Prépa MANA (Mise à Niveau Arts Appliqués) Saliège</c:v>
                </c:pt>
                <c:pt idx="14">
                  <c:v>Ecole de Commerce ISG</c:v>
                </c:pt>
                <c:pt idx="15">
                  <c:v>Bachelor TBS Toulouse et Barcelone - EDC Paris</c:v>
                </c:pt>
                <c:pt idx="16">
                  <c:v>Année O - Prépa Sciences Politiques</c:v>
                </c:pt>
                <c:pt idx="17">
                  <c:v>IE Business School - Madrid</c:v>
                </c:pt>
                <c:pt idx="18">
                  <c:v>Université catholique de Lille - LLCE ANGLAIS</c:v>
                </c:pt>
                <c:pt idx="19">
                  <c:v>Préparation ENS Cachan  - Economie Gestion - lycée Ozenne- Sceaux</c:v>
                </c:pt>
                <c:pt idx="20">
                  <c:v>Sciences Politiques Bordeaux</c:v>
                </c:pt>
                <c:pt idx="21">
                  <c:v>Diplôme de Comptabilité Gestion - Institut Limayrac</c:v>
                </c:pt>
                <c:pt idx="22">
                  <c:v>Mise à niveau scientifique - Institut Limayrac</c:v>
                </c:pt>
              </c:strCache>
            </c:strRef>
          </c:cat>
          <c:val>
            <c:numRef>
              <c:f>'Série ES'!$B$1:$B$23</c:f>
              <c:numCache>
                <c:formatCode>General</c:formatCode>
                <c:ptCount val="23"/>
                <c:pt idx="0">
                  <c:v>3.0</c:v>
                </c:pt>
                <c:pt idx="1">
                  <c:v>2.0</c:v>
                </c:pt>
                <c:pt idx="2">
                  <c:v>5.0</c:v>
                </c:pt>
                <c:pt idx="3">
                  <c:v>4.0</c:v>
                </c:pt>
                <c:pt idx="4">
                  <c:v>2.0</c:v>
                </c:pt>
                <c:pt idx="5">
                  <c:v>2.0</c:v>
                </c:pt>
                <c:pt idx="6">
                  <c:v>1.0</c:v>
                </c:pt>
                <c:pt idx="7">
                  <c:v>2.0</c:v>
                </c:pt>
                <c:pt idx="8">
                  <c:v>1.0</c:v>
                </c:pt>
                <c:pt idx="9">
                  <c:v>1.0</c:v>
                </c:pt>
                <c:pt idx="10">
                  <c:v>3.0</c:v>
                </c:pt>
                <c:pt idx="11">
                  <c:v>3.0</c:v>
                </c:pt>
                <c:pt idx="12">
                  <c:v>3.0</c:v>
                </c:pt>
                <c:pt idx="13">
                  <c:v>1.0</c:v>
                </c:pt>
                <c:pt idx="14">
                  <c:v>2.0</c:v>
                </c:pt>
                <c:pt idx="15">
                  <c:v>4.0</c:v>
                </c:pt>
                <c:pt idx="16">
                  <c:v>1.0</c:v>
                </c:pt>
                <c:pt idx="17">
                  <c:v>1.0</c:v>
                </c:pt>
                <c:pt idx="18">
                  <c:v>1.0</c:v>
                </c:pt>
                <c:pt idx="19">
                  <c:v>3.0</c:v>
                </c:pt>
                <c:pt idx="20">
                  <c:v>1.0</c:v>
                </c:pt>
                <c:pt idx="21">
                  <c:v>2.0</c:v>
                </c:pt>
                <c:pt idx="22">
                  <c:v>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25-4215-9515-D19451DBFB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10025192"/>
        <c:axId val="2110028216"/>
      </c:barChart>
      <c:catAx>
        <c:axId val="2110025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2110028216"/>
        <c:crosses val="autoZero"/>
        <c:auto val="1"/>
        <c:lblAlgn val="ctr"/>
        <c:lblOffset val="100"/>
        <c:noMultiLvlLbl val="0"/>
      </c:catAx>
      <c:valAx>
        <c:axId val="21100282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0025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3467640"/>
        <c:axId val="2113470776"/>
      </c:barChart>
      <c:catAx>
        <c:axId val="21134676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2113470776"/>
        <c:crosses val="autoZero"/>
        <c:auto val="1"/>
        <c:lblAlgn val="ctr"/>
        <c:lblOffset val="100"/>
        <c:noMultiLvlLbl val="0"/>
      </c:catAx>
      <c:valAx>
        <c:axId val="211347077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113467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'Série S'!$A$1:$A$27</c:f>
              <c:strCache>
                <c:ptCount val="27"/>
                <c:pt idx="0">
                  <c:v>Université Toulouse 3 Paul Sabatier - Mécanique  - SVT</c:v>
                </c:pt>
                <c:pt idx="1">
                  <c:v>Ecole d'ingénieurs ICAM Toulouse</c:v>
                </c:pt>
                <c:pt idx="2">
                  <c:v>Ecole d'ingénieurs INP Purpan</c:v>
                </c:pt>
                <c:pt idx="3">
                  <c:v>Ecole Ferrandi Bordeaux - Bachelor Arts culinaires et Entreprenariat</c:v>
                </c:pt>
                <c:pt idx="4">
                  <c:v>Conservatoire Supérieure d'Ostéopathie (CSO) - Toulouse</c:v>
                </c:pt>
                <c:pt idx="5">
                  <c:v>Université Toulouse 3 Paul Sabatier (Toulouse) - Physique</c:v>
                </c:pt>
                <c:pt idx="6">
                  <c:v>BTS MUC, BTS Compta Gestion BTS Communication - Lycée Saliège / ST Cécile Albi</c:v>
                </c:pt>
                <c:pt idx="7">
                  <c:v>Lycée Saliège/Ozenne  -  prépa HEC ECS </c:v>
                </c:pt>
                <c:pt idx="8">
                  <c:v>Université Toulouse 3 Paul Sabatier - PACES </c:v>
                </c:pt>
                <c:pt idx="9">
                  <c:v>Ecole d'ingénieurs EIGSI La Rochelle (La Rochelle) </c:v>
                </c:pt>
                <c:pt idx="10">
                  <c:v>Ecole d'ingénieurs EPF Sceaux (Sceaux) </c:v>
                </c:pt>
                <c:pt idx="11">
                  <c:v>Lycée Saliège - Prépa PCSI </c:v>
                </c:pt>
                <c:pt idx="12">
                  <c:v>Université Toulouse 1 Capitole - Droit </c:v>
                </c:pt>
                <c:pt idx="13">
                  <c:v>Institut Catholique de Toulouse- Droit </c:v>
                </c:pt>
                <c:pt idx="14">
                  <c:v>Ecole d'ingénieurs - INSA Rennes- INSA Toulouse</c:v>
                </c:pt>
                <c:pt idx="15">
                  <c:v>Université Toulouse 1 Capitole (Toulouse) - Economie </c:v>
                </c:pt>
                <c:pt idx="16">
                  <c:v>Prépa Arts</c:v>
                </c:pt>
                <c:pt idx="17">
                  <c:v>Bachelor TBS</c:v>
                </c:pt>
                <c:pt idx="18">
                  <c:v>Sciences Politiques Toulouse</c:v>
                </c:pt>
                <c:pt idx="19">
                  <c:v>Ecole d'ingénieurs Polytech Montpellier </c:v>
                </c:pt>
                <c:pt idx="20">
                  <c:v>I.U.T d'Allier - Gestion logistique et transport</c:v>
                </c:pt>
                <c:pt idx="21">
                  <c:v>Lycée Naval (Brest) - Prépa PCSI </c:v>
                </c:pt>
                <c:pt idx="22">
                  <c:v>I.U.T. Poitiers (Poitiers) - Chimie </c:v>
                </c:pt>
                <c:pt idx="23">
                  <c:v>Kiné en Espagne</c:v>
                </c:pt>
                <c:pt idx="24">
                  <c:v>I.U.T de Toulouse - Informatique </c:v>
                </c:pt>
                <c:pt idx="25">
                  <c:v>I.U.T de Toulouse - Génie civil - Construction durable </c:v>
                </c:pt>
                <c:pt idx="26">
                  <c:v>Université Toulouse 1 Capitole - Droit Russe</c:v>
                </c:pt>
              </c:strCache>
            </c:strRef>
          </c:cat>
          <c:val>
            <c:numRef>
              <c:f>'Série S'!$B$1:$B$27</c:f>
              <c:numCache>
                <c:formatCode>General</c:formatCode>
                <c:ptCount val="27"/>
                <c:pt idx="0">
                  <c:v>3.0</c:v>
                </c:pt>
                <c:pt idx="1">
                  <c:v>5.0</c:v>
                </c:pt>
                <c:pt idx="2">
                  <c:v>2.0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3.0</c:v>
                </c:pt>
                <c:pt idx="7">
                  <c:v>3.0</c:v>
                </c:pt>
                <c:pt idx="8">
                  <c:v>20.0</c:v>
                </c:pt>
                <c:pt idx="9">
                  <c:v>1.0</c:v>
                </c:pt>
                <c:pt idx="10">
                  <c:v>1.0</c:v>
                </c:pt>
                <c:pt idx="11">
                  <c:v>6.0</c:v>
                </c:pt>
                <c:pt idx="12">
                  <c:v>2.0</c:v>
                </c:pt>
                <c:pt idx="13">
                  <c:v>1.0</c:v>
                </c:pt>
                <c:pt idx="14">
                  <c:v>4.0</c:v>
                </c:pt>
                <c:pt idx="15">
                  <c:v>5.0</c:v>
                </c:pt>
                <c:pt idx="16">
                  <c:v>1.0</c:v>
                </c:pt>
                <c:pt idx="17">
                  <c:v>2.0</c:v>
                </c:pt>
                <c:pt idx="18">
                  <c:v>1.0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1.0</c:v>
                </c:pt>
                <c:pt idx="25">
                  <c:v>2.0</c:v>
                </c:pt>
                <c:pt idx="26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3415640"/>
        <c:axId val="2113418856"/>
      </c:barChart>
      <c:catAx>
        <c:axId val="21134156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fr-FR"/>
          </a:p>
        </c:txPr>
        <c:crossAx val="2113418856"/>
        <c:crosses val="autoZero"/>
        <c:auto val="1"/>
        <c:lblAlgn val="ctr"/>
        <c:lblOffset val="100"/>
        <c:noMultiLvlLbl val="0"/>
      </c:catAx>
      <c:valAx>
        <c:axId val="21134188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34156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2838520"/>
        <c:axId val="2112818072"/>
      </c:barChart>
      <c:catAx>
        <c:axId val="21128385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2112818072"/>
        <c:crosses val="autoZero"/>
        <c:auto val="1"/>
        <c:lblAlgn val="ctr"/>
        <c:lblOffset val="100"/>
        <c:noMultiLvlLbl val="0"/>
      </c:catAx>
      <c:valAx>
        <c:axId val="211281807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112838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fr-FR" sz="1800"/>
              <a:t>Série ST2S-Poursuite d'études-Promo 2017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17242332526691"/>
          <c:y val="0.089546750656168"/>
          <c:w val="0.464138234616586"/>
          <c:h val="0.857009721784777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'Série ST2S'!$A$1:$A$13</c:f>
              <c:strCache>
                <c:ptCount val="13"/>
                <c:pt idx="0">
                  <c:v>Prépa infirmiers- IFSI Croix Rouge- Rangueil- Limayrac-Sciences Plus</c:v>
                </c:pt>
                <c:pt idx="1">
                  <c:v>Prépa Aide soignant - Croix Rouge</c:v>
                </c:pt>
                <c:pt idx="2">
                  <c:v>Prépa CPES - IPRES - concours psychomotricité</c:v>
                </c:pt>
                <c:pt idx="3">
                  <c:v>Université au  Québec</c:v>
                </c:pt>
                <c:pt idx="4">
                  <c:v>Mise à Niveau Arts Appliqués</c:v>
                </c:pt>
                <c:pt idx="5">
                  <c:v>Université Toulouse 2 - Antenne de Foix (Foix) - Sciences sociales </c:v>
                </c:pt>
                <c:pt idx="6">
                  <c:v>Université Toulouse 2 Jean Jaurés- Sciences de l'Homme, Anthropologie, Ethnologie </c:v>
                </c:pt>
                <c:pt idx="7">
                  <c:v>Université Toulouse 2 Jean Jaurés - Psychologie </c:v>
                </c:pt>
                <c:pt idx="8">
                  <c:v>Année Praparatoire BTS Opticien - ISO (Institut Supérieur d'Optique)</c:v>
                </c:pt>
                <c:pt idx="9">
                  <c:v>Institut Limayrac - Services informatiques aux organisations </c:v>
                </c:pt>
                <c:pt idx="10">
                  <c:v>Prépa educateur de jeunes enfants</c:v>
                </c:pt>
                <c:pt idx="11">
                  <c:v>BTS  Diététique -  Institut Limayrac</c:v>
                </c:pt>
                <c:pt idx="12">
                  <c:v>Mise à niveau pour l'entrée en BTS et les poursuites d'études scientifiques- Limayrac</c:v>
                </c:pt>
              </c:strCache>
            </c:strRef>
          </c:cat>
          <c:val>
            <c:numRef>
              <c:f>'Série ST2S'!$B$1:$B$13</c:f>
              <c:numCache>
                <c:formatCode>General</c:formatCode>
                <c:ptCount val="13"/>
                <c:pt idx="0">
                  <c:v>11.0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2.0</c:v>
                </c:pt>
                <c:pt idx="12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2797784"/>
        <c:axId val="2112800824"/>
      </c:barChart>
      <c:catAx>
        <c:axId val="211279778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2112800824"/>
        <c:crosses val="autoZero"/>
        <c:auto val="1"/>
        <c:lblAlgn val="ctr"/>
        <c:lblOffset val="100"/>
        <c:noMultiLvlLbl val="0"/>
      </c:catAx>
      <c:valAx>
        <c:axId val="211280082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112797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/>
      </a:pPr>
      <a:endParaRPr lang="fr-FR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fr-FR" sz="2400"/>
              <a:t>Série STMG-Poursuite d'études - Promo 2017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'Série STMG'!$A$1:$A$17</c:f>
              <c:strCache>
                <c:ptCount val="17"/>
                <c:pt idx="0">
                  <c:v>I.U.T Techniques de commercialisation- Toulouse Tarbes</c:v>
                </c:pt>
                <c:pt idx="1">
                  <c:v>BTS Assistant de manager - Lycée Ozenne- Lycée Marcelin Berthelot</c:v>
                </c:pt>
                <c:pt idx="2">
                  <c:v>BTS Comptabilité et gestion - Institut Limayrac- Lycée Ozenne</c:v>
                </c:pt>
                <c:pt idx="3">
                  <c:v>BTS Négociation et relation client - lycée Saliège</c:v>
                </c:pt>
                <c:pt idx="4">
                  <c:v>Bachelor Toulouse Business School</c:v>
                </c:pt>
                <c:pt idx="5">
                  <c:v>Bachelor IDRAC Business School </c:v>
                </c:pt>
                <c:pt idx="6">
                  <c:v>BTS Banque conseiller de clientèle -  lycée Raymond Naves</c:v>
                </c:pt>
                <c:pt idx="7">
                  <c:v>Institut des Médias Avancés - Bachelor</c:v>
                </c:pt>
                <c:pt idx="8">
                  <c:v>Gap year</c:v>
                </c:pt>
                <c:pt idx="9">
                  <c:v>BTS Notariat - Institut des Métiers du Notariat</c:v>
                </c:pt>
                <c:pt idx="10">
                  <c:v>BTS Commerce International - lycée Ozenne</c:v>
                </c:pt>
                <c:pt idx="11">
                  <c:v>IUT Information Communication - Toulouse</c:v>
                </c:pt>
                <c:pt idx="12">
                  <c:v>BTS Management des Unités Commerciales en alternance</c:v>
                </c:pt>
                <c:pt idx="13">
                  <c:v>BTS Professions immobilières - lycée Saliège</c:v>
                </c:pt>
                <c:pt idx="14">
                  <c:v>Université Toulouse 1 Capitole  - Droit -  </c:v>
                </c:pt>
                <c:pt idx="15">
                  <c:v>Institut Catholique de Toulouse - Droit</c:v>
                </c:pt>
                <c:pt idx="16">
                  <c:v>BTS Communication - Institut Vidal</c:v>
                </c:pt>
              </c:strCache>
            </c:strRef>
          </c:cat>
          <c:val>
            <c:numRef>
              <c:f>'Série STMG'!$B$1:$B$17</c:f>
              <c:numCache>
                <c:formatCode>General</c:formatCode>
                <c:ptCount val="17"/>
                <c:pt idx="0">
                  <c:v>7.0</c:v>
                </c:pt>
                <c:pt idx="1">
                  <c:v>1.0</c:v>
                </c:pt>
                <c:pt idx="2">
                  <c:v>3.0</c:v>
                </c:pt>
                <c:pt idx="3">
                  <c:v>2.0</c:v>
                </c:pt>
                <c:pt idx="4">
                  <c:v>2.0</c:v>
                </c:pt>
                <c:pt idx="5">
                  <c:v>3.0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2.0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12225480"/>
        <c:axId val="2112862216"/>
      </c:barChart>
      <c:catAx>
        <c:axId val="2112225480"/>
        <c:scaling>
          <c:orientation val="minMax"/>
        </c:scaling>
        <c:delete val="0"/>
        <c:axPos val="l"/>
        <c:majorTickMark val="none"/>
        <c:minorTickMark val="none"/>
        <c:tickLblPos val="nextTo"/>
        <c:crossAx val="2112862216"/>
        <c:crosses val="autoZero"/>
        <c:auto val="1"/>
        <c:lblAlgn val="ctr"/>
        <c:lblOffset val="100"/>
        <c:noMultiLvlLbl val="0"/>
      </c:catAx>
      <c:valAx>
        <c:axId val="211286221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112225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/>
      </a:pPr>
      <a:endParaRPr lang="fr-F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A6E4C-666A-4FA8-9CCF-CB3E2B4E82D2}" type="datetimeFigureOut">
              <a:rPr lang="fr-FR" smtClean="0"/>
              <a:t>15/09/2017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62F54-08D4-4ABA-A4DB-2AA4E69030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20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88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90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74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15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56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680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43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24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700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00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8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77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89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53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5696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2119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5436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1304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0993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4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14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2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1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1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5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15/09/2017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6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15/09/2017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5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5.xml"/><Relationship Id="rId3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7.xml"/><Relationship Id="rId3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4782" y="1490638"/>
            <a:ext cx="7558432" cy="76115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000" b="1" dirty="0">
                <a:solidFill>
                  <a:schemeClr val="tx1"/>
                </a:solidFill>
              </a:rPr>
              <a:t>Promotion </a:t>
            </a:r>
            <a:r>
              <a:rPr lang="fr-FR" sz="6000" b="1" dirty="0" smtClean="0">
                <a:solidFill>
                  <a:schemeClr val="tx1"/>
                </a:solidFill>
              </a:rPr>
              <a:t>2017</a:t>
            </a:r>
            <a:r>
              <a:rPr lang="fr-FR" sz="6000" b="1" dirty="0" smtClean="0">
                <a:solidFill>
                  <a:srgbClr val="002060"/>
                </a:solidFill>
              </a:rPr>
              <a:t/>
            </a:r>
            <a:br>
              <a:rPr lang="fr-FR" sz="6000" b="1" dirty="0" smtClean="0">
                <a:solidFill>
                  <a:srgbClr val="002060"/>
                </a:solidFill>
              </a:rPr>
            </a:br>
            <a:endParaRPr lang="fr-FR" sz="6000" b="1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3392" y="3680507"/>
            <a:ext cx="3389716" cy="2564176"/>
          </a:xfrm>
          <a:prstGeom prst="rect">
            <a:avLst/>
          </a:prstGeom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1504782" y="2251795"/>
            <a:ext cx="7766936" cy="7143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600" dirty="0">
                <a:solidFill>
                  <a:schemeClr val="tx1"/>
                </a:solidFill>
              </a:rPr>
              <a:t>Ou vont nos élèves après le bac ?</a:t>
            </a:r>
          </a:p>
        </p:txBody>
      </p:sp>
    </p:spTree>
    <p:extLst>
      <p:ext uri="{BB962C8B-B14F-4D97-AF65-F5344CB8AC3E}">
        <p14:creationId xmlns:p14="http://schemas.microsoft.com/office/powerpoint/2010/main" val="165102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960790"/>
              </p:ext>
            </p:extLst>
          </p:nvPr>
        </p:nvGraphicFramePr>
        <p:xfrm>
          <a:off x="654417" y="1726834"/>
          <a:ext cx="8596312" cy="4345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CAEED30-2BB5-4358-B8E2-A683F04C4B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69737"/>
              </p:ext>
            </p:extLst>
          </p:nvPr>
        </p:nvGraphicFramePr>
        <p:xfrm>
          <a:off x="293076" y="264502"/>
          <a:ext cx="11195538" cy="6206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450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870917"/>
              </p:ext>
            </p:extLst>
          </p:nvPr>
        </p:nvGraphicFramePr>
        <p:xfrm>
          <a:off x="654417" y="1726834"/>
          <a:ext cx="8596312" cy="4345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9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197901"/>
              </p:ext>
            </p:extLst>
          </p:nvPr>
        </p:nvGraphicFramePr>
        <p:xfrm>
          <a:off x="386863" y="246186"/>
          <a:ext cx="10691445" cy="620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378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097695"/>
              </p:ext>
            </p:extLst>
          </p:nvPr>
        </p:nvGraphicFramePr>
        <p:xfrm>
          <a:off x="654417" y="1726834"/>
          <a:ext cx="8596312" cy="4345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95010"/>
              </p:ext>
            </p:extLst>
          </p:nvPr>
        </p:nvGraphicFramePr>
        <p:xfrm>
          <a:off x="1090246" y="578970"/>
          <a:ext cx="9836761" cy="5843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51692" y="178860"/>
            <a:ext cx="9202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Série S – Poursuite d’études – Promo 2017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98048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037164"/>
              </p:ext>
            </p:extLst>
          </p:nvPr>
        </p:nvGraphicFramePr>
        <p:xfrm>
          <a:off x="654417" y="1726834"/>
          <a:ext cx="8596312" cy="4345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509609"/>
              </p:ext>
            </p:extLst>
          </p:nvPr>
        </p:nvGraphicFramePr>
        <p:xfrm>
          <a:off x="234462" y="405545"/>
          <a:ext cx="10961075" cy="5953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322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426406"/>
              </p:ext>
            </p:extLst>
          </p:nvPr>
        </p:nvGraphicFramePr>
        <p:xfrm>
          <a:off x="468923" y="328246"/>
          <a:ext cx="10808677" cy="5967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046511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t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Organique</Template>
  <TotalTime>564</TotalTime>
  <Words>50</Words>
  <Application>Microsoft Macintosh PowerPoint</Application>
  <PresentationFormat>Personnalisé</PresentationFormat>
  <Paragraphs>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HDOfficeLightV0</vt:lpstr>
      <vt:lpstr>Facette</vt:lpstr>
      <vt:lpstr>Promotion 2017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DE RENTREE</dc:title>
  <dc:creator>Anne-Sophie Nodé-Langlois</dc:creator>
  <cp:lastModifiedBy>Justyna Donajska-Salinas </cp:lastModifiedBy>
  <cp:revision>39</cp:revision>
  <cp:lastPrinted>2017-08-31T14:20:56Z</cp:lastPrinted>
  <dcterms:created xsi:type="dcterms:W3CDTF">2016-09-07T19:22:55Z</dcterms:created>
  <dcterms:modified xsi:type="dcterms:W3CDTF">2017-09-15T20:21:54Z</dcterms:modified>
</cp:coreProperties>
</file>